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4" r:id="rId6"/>
    <p:sldId id="262" r:id="rId7"/>
    <p:sldId id="263" r:id="rId8"/>
    <p:sldId id="259" r:id="rId9"/>
    <p:sldId id="265" r:id="rId10"/>
    <p:sldId id="267" r:id="rId11"/>
    <p:sldId id="271"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9" d="100"/>
          <a:sy n="129" d="100"/>
        </p:scale>
        <p:origin x="-26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8/12/14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8/12/14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8/12/14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8/12/14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8/12/14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8/12/14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8/12/14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8/12/14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8/12/14</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499597"/>
            <a:ext cx="5723468" cy="1493164"/>
          </a:xfrm>
        </p:spPr>
        <p:txBody>
          <a:bodyPr>
            <a:normAutofit fontScale="90000"/>
          </a:bodyPr>
          <a:lstStyle/>
          <a:p>
            <a:r>
              <a:rPr lang="en-US" b="1" dirty="0" smtClean="0"/>
              <a:t>Academic Affairs of</a:t>
            </a:r>
            <a:endParaRPr lang="en-US" b="1" dirty="0"/>
          </a:p>
        </p:txBody>
      </p:sp>
      <p:pic>
        <p:nvPicPr>
          <p:cNvPr id="4" name="Picture 3" descr="astate-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054" y="3291655"/>
            <a:ext cx="2387600" cy="1270000"/>
          </a:xfrm>
          <a:prstGeom prst="rect">
            <a:avLst/>
          </a:prstGeom>
        </p:spPr>
      </p:pic>
    </p:spTree>
    <p:extLst>
      <p:ext uri="{BB962C8B-B14F-4D97-AF65-F5344CB8AC3E}">
        <p14:creationId xmlns:p14="http://schemas.microsoft.com/office/powerpoint/2010/main" val="4425516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00042"/>
          </a:xfrm>
        </p:spPr>
        <p:txBody>
          <a:bodyPr>
            <a:normAutofit/>
          </a:bodyPr>
          <a:lstStyle/>
          <a:p>
            <a:r>
              <a:rPr lang="en-US" sz="3200" b="1" dirty="0" smtClean="0"/>
              <a:t>As the semester begins…</a:t>
            </a:r>
            <a:endParaRPr lang="en-US" sz="3200" b="1" dirty="0"/>
          </a:p>
        </p:txBody>
      </p:sp>
      <p:sp>
        <p:nvSpPr>
          <p:cNvPr id="3" name="Content Placeholder 2"/>
          <p:cNvSpPr>
            <a:spLocks noGrp="1"/>
          </p:cNvSpPr>
          <p:nvPr>
            <p:ph idx="1"/>
          </p:nvPr>
        </p:nvSpPr>
        <p:spPr>
          <a:xfrm>
            <a:off x="1095024" y="1496383"/>
            <a:ext cx="7037352" cy="4587585"/>
          </a:xfrm>
        </p:spPr>
        <p:txBody>
          <a:bodyPr>
            <a:normAutofit fontScale="92500"/>
          </a:bodyPr>
          <a:lstStyle/>
          <a:p>
            <a:pPr>
              <a:buClr>
                <a:srgbClr val="FF0000"/>
              </a:buClr>
            </a:pPr>
            <a:r>
              <a:rPr lang="en-US" dirty="0" smtClean="0"/>
              <a:t>  </a:t>
            </a:r>
            <a:r>
              <a:rPr lang="en-US" sz="2600" dirty="0" smtClean="0"/>
              <a:t>Some international students will be delayed in their arrival to campus due a technical problem in the state department resulting in the delay of visas and other immigration documents.  </a:t>
            </a:r>
          </a:p>
          <a:p>
            <a:pPr lvl="1">
              <a:buClr>
                <a:srgbClr val="FF0000"/>
              </a:buClr>
              <a:buFont typeface="Arial"/>
              <a:buChar char="•"/>
            </a:pPr>
            <a:r>
              <a:rPr lang="en-US" sz="2400" dirty="0" smtClean="0"/>
              <a:t>Please </a:t>
            </a:r>
            <a:r>
              <a:rPr lang="en-US" sz="2400" dirty="0" smtClean="0"/>
              <a:t>work with these students to help them transition into your classes.  We hope they will not be delayed beyond the first few days of classes. </a:t>
            </a:r>
            <a:endParaRPr lang="en-US" sz="2400" dirty="0" smtClean="0"/>
          </a:p>
          <a:p>
            <a:pPr marL="365760" lvl="1" indent="0">
              <a:buClr>
                <a:srgbClr val="FF0000"/>
              </a:buClr>
              <a:buNone/>
            </a:pPr>
            <a:endParaRPr lang="en-US" dirty="0" smtClean="0"/>
          </a:p>
          <a:p>
            <a:pPr>
              <a:buClr>
                <a:srgbClr val="FF0000"/>
              </a:buClr>
              <a:buFont typeface="Brush Script MT"/>
              <a:buChar char="O"/>
            </a:pPr>
            <a:r>
              <a:rPr lang="en-US" sz="2600" dirty="0"/>
              <a:t> </a:t>
            </a:r>
            <a:r>
              <a:rPr lang="en-US" dirty="0"/>
              <a:t> Syllabi will be collected for all courses through a new process being developed by ITS.  Faculty will be notified of how to submit syllabi in the next few days.</a:t>
            </a:r>
          </a:p>
          <a:p>
            <a:pPr>
              <a:buClr>
                <a:srgbClr val="FF0000"/>
              </a:buClr>
              <a:buFont typeface="Brush Script MT"/>
              <a:buChar char="O"/>
            </a:pPr>
            <a:endParaRPr lang="en-US" dirty="0"/>
          </a:p>
        </p:txBody>
      </p:sp>
    </p:spTree>
    <p:extLst>
      <p:ext uri="{BB962C8B-B14F-4D97-AF65-F5344CB8AC3E}">
        <p14:creationId xmlns:p14="http://schemas.microsoft.com/office/powerpoint/2010/main" val="1477007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9450" y="1604671"/>
            <a:ext cx="6754007" cy="4118398"/>
          </a:xfrm>
        </p:spPr>
        <p:txBody>
          <a:bodyPr>
            <a:normAutofit/>
          </a:bodyPr>
          <a:lstStyle/>
          <a:p>
            <a:pPr>
              <a:buClr>
                <a:srgbClr val="FF0000"/>
              </a:buClr>
            </a:pPr>
            <a:r>
              <a:rPr lang="en-US" sz="2600" b="1" i="1" dirty="0" smtClean="0"/>
              <a:t>   WN </a:t>
            </a:r>
            <a:r>
              <a:rPr lang="en-US" sz="2600" b="1" i="1" dirty="0"/>
              <a:t>Grading</a:t>
            </a:r>
          </a:p>
          <a:p>
            <a:pPr lvl="1">
              <a:buClr>
                <a:srgbClr val="FF0000"/>
              </a:buClr>
              <a:buFont typeface="Arial"/>
              <a:buChar char="•"/>
            </a:pPr>
            <a:r>
              <a:rPr lang="en-US" sz="2000" dirty="0"/>
              <a:t>Recording of class attendance is required during the first 11 class days for WN Grading.  Any student on your roster who has not attended at least once during this period (August 18 – Sept. 2) must be given a WN grade.</a:t>
            </a:r>
          </a:p>
          <a:p>
            <a:pPr lvl="2">
              <a:buClr>
                <a:srgbClr val="FF0000"/>
              </a:buClr>
              <a:buFont typeface="Arial"/>
              <a:buChar char="•"/>
            </a:pPr>
            <a:r>
              <a:rPr lang="en-US" dirty="0"/>
              <a:t>This </a:t>
            </a:r>
            <a:r>
              <a:rPr lang="en-US" dirty="0" smtClean="0"/>
              <a:t>process is </a:t>
            </a:r>
            <a:r>
              <a:rPr lang="en-US" dirty="0"/>
              <a:t>important for both financial aid and immigration purposes</a:t>
            </a:r>
            <a:r>
              <a:rPr lang="en-US" dirty="0" smtClean="0"/>
              <a:t>.  Should you accidently WN a student who has attended, the registrar’s office will help you make the correction!</a:t>
            </a:r>
            <a:endParaRPr lang="en-US" dirty="0"/>
          </a:p>
          <a:p>
            <a:pPr marL="0" indent="0">
              <a:buClr>
                <a:srgbClr val="FF0000"/>
              </a:buClr>
              <a:buNone/>
            </a:pPr>
            <a:endParaRPr lang="en-US" sz="2000" dirty="0"/>
          </a:p>
        </p:txBody>
      </p:sp>
      <p:sp>
        <p:nvSpPr>
          <p:cNvPr id="4" name="TextBox 3"/>
          <p:cNvSpPr txBox="1"/>
          <p:nvPr/>
        </p:nvSpPr>
        <p:spPr>
          <a:xfrm>
            <a:off x="1801725" y="36129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1140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Our First Year Students </a:t>
            </a:r>
            <a:br>
              <a:rPr lang="en-US" sz="3200" b="1" dirty="0" smtClean="0"/>
            </a:br>
            <a:r>
              <a:rPr lang="en-US" sz="3200" b="1" dirty="0" smtClean="0"/>
              <a:t>are our future…</a:t>
            </a:r>
            <a:endParaRPr lang="en-US" sz="3200" b="1" dirty="0"/>
          </a:p>
        </p:txBody>
      </p:sp>
      <p:sp>
        <p:nvSpPr>
          <p:cNvPr id="3" name="Content Placeholder 2"/>
          <p:cNvSpPr>
            <a:spLocks noGrp="1"/>
          </p:cNvSpPr>
          <p:nvPr>
            <p:ph idx="1"/>
          </p:nvPr>
        </p:nvSpPr>
        <p:spPr>
          <a:xfrm>
            <a:off x="1023932" y="2119257"/>
            <a:ext cx="7036336" cy="3603812"/>
          </a:xfrm>
        </p:spPr>
        <p:txBody>
          <a:bodyPr>
            <a:normAutofit fontScale="92500" lnSpcReduction="10000"/>
          </a:bodyPr>
          <a:lstStyle/>
          <a:p>
            <a:pPr>
              <a:buClr>
                <a:srgbClr val="FF0000"/>
              </a:buClr>
            </a:pPr>
            <a:r>
              <a:rPr lang="en-US" dirty="0" smtClean="0"/>
              <a:t>  Please join us for the </a:t>
            </a:r>
            <a:r>
              <a:rPr lang="en-US" sz="2600" b="1" dirty="0" smtClean="0"/>
              <a:t>First Year Convocation </a:t>
            </a:r>
            <a:r>
              <a:rPr lang="en-US" dirty="0" smtClean="0"/>
              <a:t>to welcome our new students to A-State and the higher education experience.</a:t>
            </a:r>
          </a:p>
          <a:p>
            <a:pPr marL="0" indent="0">
              <a:buClr>
                <a:srgbClr val="FF0000"/>
              </a:buClr>
              <a:buNone/>
            </a:pPr>
            <a:endParaRPr lang="en-US" dirty="0" smtClean="0"/>
          </a:p>
          <a:p>
            <a:pPr>
              <a:buClr>
                <a:srgbClr val="FF0000"/>
              </a:buClr>
            </a:pPr>
            <a:r>
              <a:rPr lang="en-US" dirty="0" smtClean="0"/>
              <a:t>  The ceremony will begin at </a:t>
            </a:r>
            <a:r>
              <a:rPr lang="en-US" sz="2600" b="1" dirty="0" smtClean="0"/>
              <a:t>1:30 pm on Sunday, August 17, 2014 </a:t>
            </a:r>
            <a:r>
              <a:rPr lang="en-US" dirty="0" smtClean="0"/>
              <a:t>in the Convocation Center.</a:t>
            </a:r>
          </a:p>
          <a:p>
            <a:pPr marL="0" indent="0">
              <a:buClr>
                <a:srgbClr val="FF0000"/>
              </a:buClr>
              <a:buNone/>
            </a:pPr>
            <a:endParaRPr lang="en-US" dirty="0" smtClean="0"/>
          </a:p>
          <a:p>
            <a:pPr>
              <a:buClr>
                <a:srgbClr val="FF0000"/>
              </a:buClr>
            </a:pPr>
            <a:r>
              <a:rPr lang="en-US" dirty="0" smtClean="0"/>
              <a:t>  Faculty should wear regalia and assemble in the </a:t>
            </a:r>
            <a:r>
              <a:rPr lang="en-US" sz="2600" b="1" dirty="0" err="1" smtClean="0"/>
              <a:t>Hames</a:t>
            </a:r>
            <a:r>
              <a:rPr lang="en-US" sz="2600" b="1" dirty="0" smtClean="0"/>
              <a:t> Rooms </a:t>
            </a:r>
            <a:r>
              <a:rPr lang="en-US" dirty="0" smtClean="0"/>
              <a:t>beginning at </a:t>
            </a:r>
            <a:r>
              <a:rPr lang="en-US" sz="2600" b="1" dirty="0" smtClean="0"/>
              <a:t>1:00 pm</a:t>
            </a:r>
            <a:r>
              <a:rPr lang="en-US" dirty="0" smtClean="0"/>
              <a:t>.  If you don’t have regalia, please join us anyway!</a:t>
            </a:r>
            <a:endParaRPr lang="en-US" dirty="0"/>
          </a:p>
        </p:txBody>
      </p:sp>
    </p:spTree>
    <p:extLst>
      <p:ext uri="{BB962C8B-B14F-4D97-AF65-F5344CB8AC3E}">
        <p14:creationId xmlns:p14="http://schemas.microsoft.com/office/powerpoint/2010/main" val="42742793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Support the Red Wolves!</a:t>
            </a:r>
            <a:endParaRPr lang="en-US" b="1" dirty="0"/>
          </a:p>
        </p:txBody>
      </p:sp>
      <p:sp>
        <p:nvSpPr>
          <p:cNvPr id="3" name="Content Placeholder 2"/>
          <p:cNvSpPr>
            <a:spLocks noGrp="1"/>
          </p:cNvSpPr>
          <p:nvPr>
            <p:ph idx="1"/>
          </p:nvPr>
        </p:nvSpPr>
        <p:spPr>
          <a:xfrm>
            <a:off x="1463041" y="2119257"/>
            <a:ext cx="3857352" cy="3603812"/>
          </a:xfrm>
        </p:spPr>
        <p:txBody>
          <a:bodyPr/>
          <a:lstStyle/>
          <a:p>
            <a:pPr marL="0" indent="0">
              <a:buNone/>
            </a:pPr>
            <a:r>
              <a:rPr lang="en-US" b="1" dirty="0" smtClean="0"/>
              <a:t>The </a:t>
            </a:r>
            <a:r>
              <a:rPr lang="en-US" sz="2800" b="1" dirty="0" smtClean="0">
                <a:solidFill>
                  <a:srgbClr val="FF0000"/>
                </a:solidFill>
              </a:rPr>
              <a:t>Red Wolves </a:t>
            </a:r>
            <a:r>
              <a:rPr lang="en-US" b="1" dirty="0" smtClean="0"/>
              <a:t>will play six home games this fall!</a:t>
            </a:r>
          </a:p>
          <a:p>
            <a:pPr marL="0" indent="0">
              <a:buNone/>
            </a:pPr>
            <a:endParaRPr lang="en-US" b="1" dirty="0"/>
          </a:p>
          <a:p>
            <a:pPr marL="0" indent="0">
              <a:buNone/>
            </a:pPr>
            <a:r>
              <a:rPr lang="en-US" b="1" dirty="0" smtClean="0"/>
              <a:t>Please come out and join in the tailgates, fellowship, excitement and adrenalin rushes at Centennial Stadium!</a:t>
            </a:r>
          </a:p>
          <a:p>
            <a:pPr marL="0" indent="0">
              <a:buNone/>
            </a:pPr>
            <a:endParaRPr lang="en-US" dirty="0"/>
          </a:p>
        </p:txBody>
      </p:sp>
      <p:pic>
        <p:nvPicPr>
          <p:cNvPr id="4" name="Picture 3"/>
          <p:cNvPicPr>
            <a:picLocks noChangeAspect="1"/>
          </p:cNvPicPr>
          <p:nvPr/>
        </p:nvPicPr>
        <p:blipFill>
          <a:blip r:embed="rId2"/>
          <a:stretch>
            <a:fillRect/>
          </a:stretch>
        </p:blipFill>
        <p:spPr>
          <a:xfrm>
            <a:off x="5221937" y="2217703"/>
            <a:ext cx="3059889" cy="3126894"/>
          </a:xfrm>
          <a:prstGeom prst="rect">
            <a:avLst/>
          </a:prstGeom>
        </p:spPr>
      </p:pic>
    </p:spTree>
    <p:extLst>
      <p:ext uri="{BB962C8B-B14F-4D97-AF65-F5344CB8AC3E}">
        <p14:creationId xmlns:p14="http://schemas.microsoft.com/office/powerpoint/2010/main" val="167579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Results of The Higher Learning Commission Visit </a:t>
            </a:r>
            <a:endParaRPr lang="en-US" sz="3200" b="1" dirty="0"/>
          </a:p>
        </p:txBody>
      </p:sp>
      <p:sp>
        <p:nvSpPr>
          <p:cNvPr id="3" name="Content Placeholder 2"/>
          <p:cNvSpPr>
            <a:spLocks noGrp="1"/>
          </p:cNvSpPr>
          <p:nvPr>
            <p:ph idx="1"/>
          </p:nvPr>
        </p:nvSpPr>
        <p:spPr/>
        <p:txBody>
          <a:bodyPr>
            <a:normAutofit fontScale="85000" lnSpcReduction="20000"/>
          </a:bodyPr>
          <a:lstStyle/>
          <a:p>
            <a:pPr>
              <a:buClr>
                <a:srgbClr val="FF0000"/>
              </a:buClr>
            </a:pPr>
            <a:r>
              <a:rPr lang="en-US" dirty="0" smtClean="0"/>
              <a:t>  10 year reaffirmation of accreditation (2023-2024)</a:t>
            </a:r>
          </a:p>
          <a:p>
            <a:pPr marL="0" indent="0">
              <a:buClr>
                <a:srgbClr val="FF0000"/>
              </a:buClr>
              <a:buNone/>
            </a:pPr>
            <a:endParaRPr lang="en-US" dirty="0" smtClean="0"/>
          </a:p>
          <a:p>
            <a:pPr>
              <a:buClr>
                <a:srgbClr val="FF0000"/>
              </a:buClr>
            </a:pPr>
            <a:r>
              <a:rPr lang="en-US" dirty="0" smtClean="0"/>
              <a:t>  The team stated that ASU meets all Criteria for accreditation, providing a productive environment for learning, research and service to its constituencies, supported by appropriate resources and thoughtful planning.</a:t>
            </a:r>
          </a:p>
          <a:p>
            <a:pPr marL="0" indent="0">
              <a:buClr>
                <a:srgbClr val="FF0000"/>
              </a:buClr>
              <a:buNone/>
            </a:pPr>
            <a:endParaRPr lang="en-US" dirty="0" smtClean="0"/>
          </a:p>
          <a:p>
            <a:pPr>
              <a:buClr>
                <a:srgbClr val="FF0000"/>
              </a:buClr>
            </a:pPr>
            <a:r>
              <a:rPr lang="en-US" dirty="0" smtClean="0"/>
              <a:t>  Criterion-related monitoring report required Feb. 24, 2015 for assessment.  Each college must provide data showing how assessment is being used to change teaching/pedagogy to improve student learning.  </a:t>
            </a:r>
          </a:p>
        </p:txBody>
      </p:sp>
    </p:spTree>
    <p:extLst>
      <p:ext uri="{BB962C8B-B14F-4D97-AF65-F5344CB8AC3E}">
        <p14:creationId xmlns:p14="http://schemas.microsoft.com/office/powerpoint/2010/main" val="36681980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HLC Standard Pathway</a:t>
            </a:r>
            <a:endParaRPr lang="en-US" sz="3200" b="1" dirty="0"/>
          </a:p>
        </p:txBody>
      </p:sp>
      <p:sp>
        <p:nvSpPr>
          <p:cNvPr id="3" name="Content Placeholder 2"/>
          <p:cNvSpPr>
            <a:spLocks noGrp="1"/>
          </p:cNvSpPr>
          <p:nvPr>
            <p:ph idx="1"/>
          </p:nvPr>
        </p:nvSpPr>
        <p:spPr>
          <a:xfrm>
            <a:off x="1095024" y="1831097"/>
            <a:ext cx="6965244" cy="3891972"/>
          </a:xfrm>
        </p:spPr>
        <p:txBody>
          <a:bodyPr>
            <a:normAutofit fontScale="92500" lnSpcReduction="20000"/>
          </a:bodyPr>
          <a:lstStyle/>
          <a:p>
            <a:pPr>
              <a:buClr>
                <a:srgbClr val="FF0000"/>
              </a:buClr>
            </a:pPr>
            <a:r>
              <a:rPr lang="en-US" dirty="0" smtClean="0"/>
              <a:t>  A-State is assigned to the standard pathway for future accreditation review. </a:t>
            </a:r>
          </a:p>
          <a:p>
            <a:pPr marL="0" indent="0">
              <a:buClr>
                <a:srgbClr val="FF0000"/>
              </a:buClr>
              <a:buNone/>
            </a:pPr>
            <a:endParaRPr lang="en-US" dirty="0" smtClean="0"/>
          </a:p>
          <a:p>
            <a:pPr>
              <a:buClr>
                <a:srgbClr val="FF0000"/>
              </a:buClr>
            </a:pPr>
            <a:r>
              <a:rPr lang="en-US" dirty="0" smtClean="0"/>
              <a:t>  Comprehensive evaluations are required twice in the ten-year cycle; year 4 and year 10.</a:t>
            </a:r>
          </a:p>
          <a:p>
            <a:pPr marL="0" indent="0">
              <a:buClr>
                <a:srgbClr val="FF0000"/>
              </a:buClr>
              <a:buNone/>
            </a:pPr>
            <a:endParaRPr lang="en-US" dirty="0" smtClean="0"/>
          </a:p>
          <a:p>
            <a:pPr>
              <a:buClr>
                <a:srgbClr val="FF0000"/>
              </a:buClr>
            </a:pPr>
            <a:r>
              <a:rPr lang="en-US" dirty="0" smtClean="0"/>
              <a:t>  We will continue to update our responses to the new HLC criteria in preparation for a team visit in 2017-2018.</a:t>
            </a:r>
          </a:p>
          <a:p>
            <a:pPr marL="0" indent="0">
              <a:buClr>
                <a:srgbClr val="FF0000"/>
              </a:buClr>
              <a:buNone/>
            </a:pPr>
            <a:endParaRPr lang="en-US" dirty="0" smtClean="0"/>
          </a:p>
          <a:p>
            <a:pPr>
              <a:buClr>
                <a:srgbClr val="FF0000"/>
              </a:buClr>
            </a:pPr>
            <a:r>
              <a:rPr lang="en-US" dirty="0"/>
              <a:t> </a:t>
            </a:r>
            <a:r>
              <a:rPr lang="en-US" dirty="0" smtClean="0"/>
              <a:t> New criterion subcommittees will be formed this fall.  Your participation is needed! </a:t>
            </a:r>
          </a:p>
        </p:txBody>
      </p:sp>
    </p:spTree>
    <p:extLst>
      <p:ext uri="{BB962C8B-B14F-4D97-AF65-F5344CB8AC3E}">
        <p14:creationId xmlns:p14="http://schemas.microsoft.com/office/powerpoint/2010/main" val="521644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1"/>
            <a:ext cx="6965245" cy="4931669"/>
          </a:xfrm>
        </p:spPr>
        <p:txBody>
          <a:bodyPr/>
          <a:lstStyle/>
          <a:p>
            <a:r>
              <a:rPr lang="en-US" b="1" dirty="0" smtClean="0"/>
              <a:t>How is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err="1" smtClean="0"/>
              <a:t>Me</a:t>
            </a:r>
            <a:r>
              <a:rPr lang="en-US" b="1" dirty="0" err="1" smtClean="0">
                <a:solidFill>
                  <a:srgbClr val="FF0000"/>
                </a:solidFill>
              </a:rPr>
              <a:t>ASU</a:t>
            </a:r>
            <a:r>
              <a:rPr lang="en-US" b="1" dirty="0" err="1" smtClean="0"/>
              <a:t>red</a:t>
            </a:r>
            <a:r>
              <a:rPr lang="en-US" dirty="0" smtClean="0"/>
              <a:t>?</a:t>
            </a:r>
            <a:endParaRPr lang="en-US" dirty="0"/>
          </a:p>
        </p:txBody>
      </p:sp>
      <p:pic>
        <p:nvPicPr>
          <p:cNvPr id="4" name="Picture 3" descr="astate-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891" y="2632066"/>
            <a:ext cx="2387600" cy="1270000"/>
          </a:xfrm>
          <a:prstGeom prst="rect">
            <a:avLst/>
          </a:prstGeom>
        </p:spPr>
      </p:pic>
    </p:spTree>
    <p:extLst>
      <p:ext uri="{BB962C8B-B14F-4D97-AF65-F5344CB8AC3E}">
        <p14:creationId xmlns:p14="http://schemas.microsoft.com/office/powerpoint/2010/main" val="37195351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9603"/>
            <a:ext cx="6965245" cy="767399"/>
          </a:xfrm>
        </p:spPr>
        <p:txBody>
          <a:bodyPr>
            <a:normAutofit fontScale="90000"/>
          </a:bodyPr>
          <a:lstStyle/>
          <a:p>
            <a:r>
              <a:rPr lang="en-US" sz="3200" b="1" dirty="0" smtClean="0"/>
              <a:t>State Performance Funding Measures</a:t>
            </a:r>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val="891772824"/>
              </p:ext>
            </p:extLst>
          </p:nvPr>
        </p:nvGraphicFramePr>
        <p:xfrm>
          <a:off x="964857" y="1457002"/>
          <a:ext cx="7246284" cy="4368060"/>
        </p:xfrm>
        <a:graphic>
          <a:graphicData uri="http://schemas.openxmlformats.org/drawingml/2006/table">
            <a:tbl>
              <a:tblPr firstRow="1" bandRow="1">
                <a:tableStyleId>{2D5ABB26-0587-4C30-8999-92F81FD0307C}</a:tableStyleId>
              </a:tblPr>
              <a:tblGrid>
                <a:gridCol w="3623142"/>
                <a:gridCol w="3623142"/>
              </a:tblGrid>
              <a:tr h="610366">
                <a:tc>
                  <a:txBody>
                    <a:bodyPr/>
                    <a:lstStyle/>
                    <a:p>
                      <a:pPr marL="285750" indent="-285750">
                        <a:buClr>
                          <a:srgbClr val="FF0000"/>
                        </a:buClr>
                        <a:buFont typeface="Arial"/>
                        <a:buChar char="•"/>
                      </a:pPr>
                      <a:r>
                        <a:rPr lang="en-US" dirty="0" smtClean="0"/>
                        <a:t># Degrees awarded</a:t>
                      </a:r>
                      <a:r>
                        <a:rPr lang="en-US" baseline="0" dirty="0" smtClean="0"/>
                        <a:t> in all categories (assoc.-grad.)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Clr>
                          <a:srgbClr val="FF0000"/>
                        </a:buClr>
                        <a:buFont typeface="Arial"/>
                        <a:buChar char="•"/>
                      </a:pPr>
                      <a:r>
                        <a:rPr lang="en-US" dirty="0" smtClean="0"/>
                        <a:t>Course Completion (SSCH Earned/SSCH Attempted)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1118">
                <a:tc>
                  <a:txBody>
                    <a:bodyPr/>
                    <a:lstStyle/>
                    <a:p>
                      <a:pPr marL="285750" indent="-285750">
                        <a:buClr>
                          <a:srgbClr val="FF0000"/>
                        </a:buClr>
                        <a:buFont typeface="Arial"/>
                        <a:buChar char="•"/>
                      </a:pPr>
                      <a:r>
                        <a:rPr lang="en-US" dirty="0" smtClean="0"/>
                        <a:t># Degrees awarded by degree level</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Clr>
                          <a:srgbClr val="FF0000"/>
                        </a:buClr>
                        <a:buFont typeface="Arial"/>
                        <a:buChar char="•"/>
                      </a:pPr>
                      <a:r>
                        <a:rPr lang="en-US" dirty="0" smtClean="0"/>
                        <a:t>Remedial Course Completion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00160">
                <a:tc>
                  <a:txBody>
                    <a:bodyPr/>
                    <a:lstStyle/>
                    <a:p>
                      <a:pPr marL="285750" indent="-285750">
                        <a:buClr>
                          <a:srgbClr val="FF0000"/>
                        </a:buClr>
                        <a:buFont typeface="Arial"/>
                        <a:buChar char="•"/>
                      </a:pPr>
                      <a:r>
                        <a:rPr lang="en-US" dirty="0" smtClean="0"/>
                        <a:t># STEM</a:t>
                      </a:r>
                      <a:r>
                        <a:rPr lang="en-US" baseline="0" dirty="0" smtClean="0"/>
                        <a:t> degrees awarded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Clr>
                          <a:srgbClr val="FF0000"/>
                        </a:buClr>
                        <a:buFont typeface="Arial"/>
                        <a:buChar char="•"/>
                      </a:pPr>
                      <a:r>
                        <a:rPr lang="en-US" dirty="0" smtClean="0"/>
                        <a:t>Progression (cohort</a:t>
                      </a:r>
                      <a:r>
                        <a:rPr lang="en-US" baseline="0" dirty="0" smtClean="0"/>
                        <a:t> year to year retention)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9980">
                <a:tc>
                  <a:txBody>
                    <a:bodyPr/>
                    <a:lstStyle/>
                    <a:p>
                      <a:pPr marL="285750" indent="-285750">
                        <a:buClr>
                          <a:srgbClr val="FF0000"/>
                        </a:buClr>
                        <a:buFont typeface="Arial"/>
                        <a:buChar char="•"/>
                      </a:pPr>
                      <a:r>
                        <a:rPr lang="en-US" dirty="0" smtClean="0"/>
                        <a:t># Minority</a:t>
                      </a:r>
                      <a:r>
                        <a:rPr lang="en-US" baseline="0" dirty="0" smtClean="0"/>
                        <a:t> Graduates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Clr>
                          <a:srgbClr val="FF0000"/>
                        </a:buClr>
                        <a:buFont typeface="Arial"/>
                        <a:buChar char="•"/>
                      </a:pPr>
                      <a:r>
                        <a:rPr lang="en-US" dirty="0" smtClean="0"/>
                        <a:t>Regional Economic Needs Programs Credentials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0421">
                <a:tc>
                  <a:txBody>
                    <a:bodyPr/>
                    <a:lstStyle/>
                    <a:p>
                      <a:pPr marL="285750" indent="-285750">
                        <a:buClr>
                          <a:srgbClr val="FF0000"/>
                        </a:buClr>
                        <a:buFont typeface="Arial"/>
                        <a:buChar char="•"/>
                      </a:pPr>
                      <a:r>
                        <a:rPr lang="en-US" dirty="0" smtClean="0"/>
                        <a:t># Non-</a:t>
                      </a:r>
                      <a:r>
                        <a:rPr lang="en-US" dirty="0" err="1" smtClean="0"/>
                        <a:t>Trad</a:t>
                      </a:r>
                      <a:r>
                        <a:rPr lang="en-US" dirty="0" smtClean="0"/>
                        <a:t> Graduates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Clr>
                          <a:srgbClr val="FF0000"/>
                        </a:buClr>
                        <a:buFont typeface="Arial"/>
                        <a:buChar char="•"/>
                      </a:pPr>
                      <a:r>
                        <a:rPr lang="en-US" dirty="0" smtClean="0"/>
                        <a:t>Expenditures of Federal Awards (research</a:t>
                      </a:r>
                      <a:r>
                        <a:rPr lang="en-US" baseline="0" dirty="0" smtClean="0"/>
                        <a:t> grants)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9220">
                <a:tc>
                  <a:txBody>
                    <a:bodyPr/>
                    <a:lstStyle/>
                    <a:p>
                      <a:pPr marL="285750" indent="-285750">
                        <a:buClr>
                          <a:srgbClr val="FF0000"/>
                        </a:buClr>
                        <a:buFont typeface="Arial"/>
                        <a:buChar char="•"/>
                      </a:pPr>
                      <a:r>
                        <a:rPr lang="en-US" dirty="0" smtClean="0"/>
                        <a:t># Remedial Graduates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Clr>
                          <a:srgbClr val="FF0000"/>
                        </a:buClr>
                        <a:buFont typeface="Arial"/>
                        <a:buChar char="•"/>
                      </a:pPr>
                      <a:r>
                        <a:rPr lang="en-US" dirty="0" smtClean="0"/>
                        <a:t>Patents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9220">
                <a:tc>
                  <a:txBody>
                    <a:bodyPr/>
                    <a:lstStyle/>
                    <a:p>
                      <a:pPr marL="285750" indent="-285750">
                        <a:buClr>
                          <a:srgbClr val="FF0000"/>
                        </a:buClr>
                        <a:buFont typeface="Arial"/>
                        <a:buChar char="•"/>
                      </a:pPr>
                      <a:r>
                        <a:rPr lang="en-US" dirty="0" smtClean="0"/>
                        <a:t># Pell Graduates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Clr>
                          <a:srgbClr val="FF0000"/>
                        </a:buClr>
                        <a:buFont typeface="Arial"/>
                        <a:buChar char="•"/>
                      </a:pPr>
                      <a:r>
                        <a:rPr lang="en-US" dirty="0" smtClean="0"/>
                        <a:t>New Company Start-ups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9220">
                <a:tc>
                  <a:txBody>
                    <a:bodyPr/>
                    <a:lstStyle/>
                    <a:p>
                      <a:pPr marL="285750" indent="-285750">
                        <a:buClr>
                          <a:srgbClr val="FF0000"/>
                        </a:buClr>
                        <a:buFont typeface="Arial"/>
                        <a:buChar char="•"/>
                      </a:pPr>
                      <a:r>
                        <a:rPr lang="en-US" dirty="0" smtClean="0"/>
                        <a:t># Transfer Graduates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Clr>
                          <a:srgbClr val="FF0000"/>
                        </a:buClr>
                        <a:buFont typeface="Arial"/>
                        <a:buChar cha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60297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65846"/>
          </a:xfrm>
        </p:spPr>
        <p:txBody>
          <a:bodyPr>
            <a:normAutofit/>
          </a:bodyPr>
          <a:lstStyle/>
          <a:p>
            <a:r>
              <a:rPr lang="en-US" sz="3200" b="1" dirty="0" smtClean="0"/>
              <a:t>Focus for AY 2014-2015</a:t>
            </a:r>
            <a:endParaRPr lang="en-US" sz="3200" b="1" dirty="0"/>
          </a:p>
        </p:txBody>
      </p:sp>
      <p:sp>
        <p:nvSpPr>
          <p:cNvPr id="3" name="Content Placeholder 2"/>
          <p:cNvSpPr>
            <a:spLocks noGrp="1"/>
          </p:cNvSpPr>
          <p:nvPr>
            <p:ph idx="1"/>
          </p:nvPr>
        </p:nvSpPr>
        <p:spPr>
          <a:xfrm>
            <a:off x="994395" y="1683429"/>
            <a:ext cx="7147825" cy="4548208"/>
          </a:xfrm>
        </p:spPr>
        <p:txBody>
          <a:bodyPr>
            <a:normAutofit fontScale="92500" lnSpcReduction="20000"/>
          </a:bodyPr>
          <a:lstStyle/>
          <a:p>
            <a:pPr>
              <a:buClr>
                <a:srgbClr val="FF0000"/>
              </a:buClr>
              <a:buFont typeface="Brush Script MT"/>
              <a:buChar char="O"/>
            </a:pPr>
            <a:r>
              <a:rPr lang="en-US" dirty="0" smtClean="0"/>
              <a:t> Increase Student Recruitment </a:t>
            </a:r>
          </a:p>
          <a:p>
            <a:pPr lvl="1">
              <a:buClr>
                <a:srgbClr val="FF0000"/>
              </a:buClr>
              <a:buFont typeface="Arial"/>
              <a:buChar char="•"/>
            </a:pPr>
            <a:r>
              <a:rPr lang="en-US" dirty="0" smtClean="0"/>
              <a:t>Domestic, International, Distance (degree centers), On-Line</a:t>
            </a:r>
          </a:p>
          <a:p>
            <a:pPr marL="365760" lvl="1" indent="0">
              <a:buClr>
                <a:srgbClr val="FF0000"/>
              </a:buClr>
              <a:buNone/>
            </a:pPr>
            <a:endParaRPr lang="en-US" dirty="0" smtClean="0"/>
          </a:p>
          <a:p>
            <a:pPr>
              <a:buClr>
                <a:srgbClr val="FF0000"/>
              </a:buClr>
              <a:buFont typeface="Brush Script MT"/>
              <a:buChar char="O"/>
            </a:pPr>
            <a:r>
              <a:rPr lang="en-US" dirty="0" smtClean="0"/>
              <a:t> Increase Student Retention and Completion</a:t>
            </a:r>
          </a:p>
          <a:p>
            <a:pPr lvl="1">
              <a:buClr>
                <a:srgbClr val="FF0000"/>
              </a:buClr>
              <a:buFont typeface="Arial"/>
              <a:buChar char="•"/>
            </a:pPr>
            <a:r>
              <a:rPr lang="en-US" dirty="0" smtClean="0"/>
              <a:t>Develop initiatives to catch students before they fall between the cracks; review and enhance current retention and completion initiatives</a:t>
            </a:r>
          </a:p>
          <a:p>
            <a:pPr lvl="2">
              <a:buClr>
                <a:srgbClr val="FF0000"/>
              </a:buClr>
              <a:buFont typeface="Arial"/>
              <a:buChar char="•"/>
            </a:pPr>
            <a:r>
              <a:rPr lang="en-US" dirty="0" smtClean="0"/>
              <a:t>Freshman Retention (73%)</a:t>
            </a:r>
          </a:p>
          <a:p>
            <a:pPr lvl="2">
              <a:buClr>
                <a:srgbClr val="FF0000"/>
              </a:buClr>
              <a:buFont typeface="Arial"/>
              <a:buChar char="•"/>
            </a:pPr>
            <a:r>
              <a:rPr lang="en-US" dirty="0" smtClean="0"/>
              <a:t>Senior Retention (36%)</a:t>
            </a:r>
          </a:p>
          <a:p>
            <a:pPr lvl="2">
              <a:buClr>
                <a:srgbClr val="FF0000"/>
              </a:buClr>
              <a:buFont typeface="Arial"/>
              <a:buChar char="•"/>
            </a:pPr>
            <a:r>
              <a:rPr lang="en-US" dirty="0" smtClean="0"/>
              <a:t>Graduate Retention (16%)</a:t>
            </a:r>
          </a:p>
          <a:p>
            <a:pPr lvl="2">
              <a:buClr>
                <a:srgbClr val="FF0000"/>
              </a:buClr>
              <a:buFont typeface="Arial"/>
              <a:buChar char="•"/>
            </a:pPr>
            <a:r>
              <a:rPr lang="en-US" dirty="0"/>
              <a:t>6 year Graduation Rate </a:t>
            </a:r>
            <a:r>
              <a:rPr lang="en-US" dirty="0">
                <a:solidFill>
                  <a:srgbClr val="FF0000"/>
                </a:solidFill>
              </a:rPr>
              <a:t>(34%</a:t>
            </a:r>
            <a:r>
              <a:rPr lang="en-US" dirty="0" smtClean="0">
                <a:solidFill>
                  <a:srgbClr val="FF0000"/>
                </a:solidFill>
              </a:rPr>
              <a:t>)</a:t>
            </a:r>
            <a:endParaRPr lang="en-US" dirty="0" smtClean="0"/>
          </a:p>
          <a:p>
            <a:pPr marL="274320" lvl="2" indent="0">
              <a:buClr>
                <a:srgbClr val="FF0000"/>
              </a:buClr>
              <a:buNone/>
            </a:pPr>
            <a:endParaRPr lang="en-US" dirty="0">
              <a:solidFill>
                <a:srgbClr val="FF0000"/>
              </a:solidFill>
            </a:endParaRPr>
          </a:p>
          <a:p>
            <a:pPr marL="274320" lvl="2" indent="0">
              <a:buClr>
                <a:srgbClr val="FF0000"/>
              </a:buClr>
              <a:buNone/>
            </a:pPr>
            <a:r>
              <a:rPr lang="en-US" sz="2400" b="1" dirty="0" smtClean="0">
                <a:solidFill>
                  <a:srgbClr val="FF0000"/>
                </a:solidFill>
              </a:rPr>
              <a:t>We are all responsible for contributing to the recruitment and success of our students!</a:t>
            </a:r>
            <a:endParaRPr lang="en-US" sz="2400" b="1" dirty="0">
              <a:solidFill>
                <a:srgbClr val="FF0000"/>
              </a:solidFill>
            </a:endParaRPr>
          </a:p>
          <a:p>
            <a:pPr>
              <a:buClr>
                <a:srgbClr val="FF0000"/>
              </a:buClr>
              <a:buFont typeface="Brush Script MT"/>
              <a:buChar char="O"/>
            </a:pPr>
            <a:endParaRPr lang="en-US" dirty="0" smtClean="0"/>
          </a:p>
          <a:p>
            <a:pPr>
              <a:buClr>
                <a:srgbClr val="FF0000"/>
              </a:buClr>
              <a:buFont typeface="Brush Script MT"/>
              <a:buChar char="O"/>
            </a:pPr>
            <a:endParaRPr lang="en-US" dirty="0" smtClean="0"/>
          </a:p>
        </p:txBody>
      </p:sp>
    </p:spTree>
    <p:extLst>
      <p:ext uri="{BB962C8B-B14F-4D97-AF65-F5344CB8AC3E}">
        <p14:creationId xmlns:p14="http://schemas.microsoft.com/office/powerpoint/2010/main" val="38927956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974137"/>
          </a:xfrm>
        </p:spPr>
        <p:txBody>
          <a:bodyPr>
            <a:normAutofit/>
          </a:bodyPr>
          <a:lstStyle/>
          <a:p>
            <a:r>
              <a:rPr lang="en-US" sz="3200" b="1" dirty="0" smtClean="0"/>
              <a:t>Focus continued…</a:t>
            </a:r>
            <a:endParaRPr lang="en-US" sz="3200" b="1" dirty="0"/>
          </a:p>
        </p:txBody>
      </p:sp>
      <p:sp>
        <p:nvSpPr>
          <p:cNvPr id="3" name="Content Placeholder 2"/>
          <p:cNvSpPr>
            <a:spLocks noGrp="1"/>
          </p:cNvSpPr>
          <p:nvPr>
            <p:ph idx="1"/>
          </p:nvPr>
        </p:nvSpPr>
        <p:spPr>
          <a:xfrm>
            <a:off x="1095024" y="1791719"/>
            <a:ext cx="6965244" cy="3931350"/>
          </a:xfrm>
        </p:spPr>
        <p:txBody>
          <a:bodyPr>
            <a:normAutofit fontScale="92500"/>
          </a:bodyPr>
          <a:lstStyle/>
          <a:p>
            <a:pPr>
              <a:buClr>
                <a:srgbClr val="FF0000"/>
              </a:buClr>
              <a:buFont typeface="Brush Script MT"/>
              <a:buChar char="O"/>
            </a:pPr>
            <a:r>
              <a:rPr lang="en-US" dirty="0" smtClean="0">
                <a:solidFill>
                  <a:srgbClr val="FF0000"/>
                </a:solidFill>
              </a:rPr>
              <a:t> </a:t>
            </a:r>
            <a:r>
              <a:rPr lang="en-US" dirty="0" smtClean="0"/>
              <a:t>Develop new undergraduate and graduate academic programs; review current programs for relevancy</a:t>
            </a:r>
          </a:p>
          <a:p>
            <a:pPr marL="0" indent="0">
              <a:buClr>
                <a:srgbClr val="FF0000"/>
              </a:buClr>
              <a:buNone/>
            </a:pPr>
            <a:endParaRPr lang="en-US" sz="1500" dirty="0" smtClean="0"/>
          </a:p>
          <a:p>
            <a:pPr>
              <a:buClr>
                <a:srgbClr val="FF0000"/>
              </a:buClr>
              <a:buFont typeface="Brush Script MT"/>
              <a:buChar char="O"/>
            </a:pPr>
            <a:r>
              <a:rPr lang="en-US" dirty="0" smtClean="0"/>
              <a:t> Increase research and scholarship activities</a:t>
            </a:r>
          </a:p>
          <a:p>
            <a:pPr>
              <a:buClr>
                <a:srgbClr val="FF0000"/>
              </a:buClr>
              <a:buFont typeface="Brush Script MT"/>
              <a:buChar char="O"/>
            </a:pPr>
            <a:r>
              <a:rPr lang="en-US" dirty="0"/>
              <a:t> Increase external research funding/expenditures</a:t>
            </a:r>
          </a:p>
          <a:p>
            <a:pPr lvl="1">
              <a:buClr>
                <a:srgbClr val="FF0000"/>
              </a:buClr>
              <a:buFont typeface="Arial"/>
              <a:buChar char="•"/>
            </a:pPr>
            <a:r>
              <a:rPr lang="en-US" dirty="0"/>
              <a:t>The Office of Research and Technology Transfer (ORTT) is ready to assist you with your funding proposals and submissions! </a:t>
            </a:r>
            <a:endParaRPr lang="en-US" dirty="0" smtClean="0"/>
          </a:p>
          <a:p>
            <a:pPr>
              <a:buClr>
                <a:srgbClr val="FF0000"/>
              </a:buClr>
              <a:buFont typeface="Brush Script MT"/>
              <a:buChar char="O"/>
            </a:pPr>
            <a:r>
              <a:rPr lang="en-US" dirty="0"/>
              <a:t> </a:t>
            </a:r>
            <a:r>
              <a:rPr lang="en-US" dirty="0" smtClean="0"/>
              <a:t>Increase accountability – must have return on investment (ROI) on reassigned time, use of faculty development funds, travel and other investments </a:t>
            </a:r>
          </a:p>
          <a:p>
            <a:pPr marL="0" indent="0">
              <a:buClr>
                <a:srgbClr val="FF0000"/>
              </a:buClr>
              <a:buNone/>
            </a:pPr>
            <a:endParaRPr lang="en-US" sz="1400" dirty="0" smtClean="0"/>
          </a:p>
        </p:txBody>
      </p:sp>
    </p:spTree>
    <p:extLst>
      <p:ext uri="{BB962C8B-B14F-4D97-AF65-F5344CB8AC3E}">
        <p14:creationId xmlns:p14="http://schemas.microsoft.com/office/powerpoint/2010/main" val="13298859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395779"/>
          </a:xfrm>
        </p:spPr>
        <p:txBody>
          <a:bodyPr>
            <a:noAutofit/>
          </a:bodyPr>
          <a:lstStyle/>
          <a:p>
            <a:r>
              <a:rPr lang="en-US" sz="2800" b="1" dirty="0" smtClean="0"/>
              <a:t>Research and Scholarship</a:t>
            </a:r>
            <a:br>
              <a:rPr lang="en-US" sz="2800" b="1" dirty="0" smtClean="0"/>
            </a:br>
            <a:r>
              <a:rPr lang="en-US" sz="2800" b="1" dirty="0" smtClean="0"/>
              <a:t>Seed Grants </a:t>
            </a:r>
            <a:br>
              <a:rPr lang="en-US" sz="2800" b="1" dirty="0" smtClean="0"/>
            </a:br>
            <a:r>
              <a:rPr lang="en-US" sz="2800" b="1" dirty="0" smtClean="0"/>
              <a:t>Faculty Development Funds</a:t>
            </a:r>
            <a:endParaRPr lang="en-US" sz="2800" b="1" dirty="0"/>
          </a:p>
        </p:txBody>
      </p:sp>
      <p:sp>
        <p:nvSpPr>
          <p:cNvPr id="3" name="Content Placeholder 2"/>
          <p:cNvSpPr>
            <a:spLocks noGrp="1"/>
          </p:cNvSpPr>
          <p:nvPr>
            <p:ph idx="1"/>
          </p:nvPr>
        </p:nvSpPr>
        <p:spPr>
          <a:xfrm>
            <a:off x="1095023" y="2402084"/>
            <a:ext cx="6965244" cy="3777056"/>
          </a:xfrm>
        </p:spPr>
        <p:txBody>
          <a:bodyPr>
            <a:normAutofit/>
          </a:bodyPr>
          <a:lstStyle/>
          <a:p>
            <a:pPr>
              <a:buClr>
                <a:srgbClr val="FF0000"/>
              </a:buClr>
            </a:pPr>
            <a:r>
              <a:rPr lang="en-US" dirty="0" smtClean="0"/>
              <a:t>  The Office of the Provost will make competitive funds available to seed research and scholarship initiatives during AY 2014-2015 and selected faculty development activities.  </a:t>
            </a:r>
          </a:p>
          <a:p>
            <a:pPr>
              <a:buClr>
                <a:srgbClr val="FF0000"/>
              </a:buClr>
            </a:pPr>
            <a:r>
              <a:rPr lang="en-US" dirty="0" smtClean="0"/>
              <a:t>  Funds will target research and scholarship initiatives that can be tied to larger funding opportunities. </a:t>
            </a:r>
          </a:p>
          <a:p>
            <a:pPr>
              <a:buClr>
                <a:srgbClr val="FF0000"/>
              </a:buClr>
            </a:pPr>
            <a:r>
              <a:rPr lang="en-US" dirty="0" smtClean="0"/>
              <a:t>  Application </a:t>
            </a:r>
            <a:r>
              <a:rPr lang="en-US" dirty="0"/>
              <a:t>information will be provided later this month.</a:t>
            </a:r>
          </a:p>
          <a:p>
            <a:pPr marL="0" indent="0">
              <a:buClr>
                <a:srgbClr val="FF0000"/>
              </a:buClr>
              <a:buNone/>
            </a:pPr>
            <a:endParaRPr lang="en-US" dirty="0"/>
          </a:p>
        </p:txBody>
      </p:sp>
    </p:spTree>
    <p:extLst>
      <p:ext uri="{BB962C8B-B14F-4D97-AF65-F5344CB8AC3E}">
        <p14:creationId xmlns:p14="http://schemas.microsoft.com/office/powerpoint/2010/main" val="28946824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96934"/>
          </a:xfrm>
        </p:spPr>
        <p:txBody>
          <a:bodyPr>
            <a:normAutofit/>
          </a:bodyPr>
          <a:lstStyle/>
          <a:p>
            <a:r>
              <a:rPr lang="en-US" sz="3200" b="1" dirty="0" smtClean="0"/>
              <a:t>New initiatives this fall…</a:t>
            </a:r>
            <a:endParaRPr lang="en-US" sz="3200" b="1" dirty="0"/>
          </a:p>
        </p:txBody>
      </p:sp>
      <p:sp>
        <p:nvSpPr>
          <p:cNvPr id="3" name="Content Placeholder 2"/>
          <p:cNvSpPr>
            <a:spLocks noGrp="1"/>
          </p:cNvSpPr>
          <p:nvPr>
            <p:ph idx="1"/>
          </p:nvPr>
        </p:nvSpPr>
        <p:spPr>
          <a:xfrm>
            <a:off x="1095024" y="1840942"/>
            <a:ext cx="6965244" cy="4144580"/>
          </a:xfrm>
        </p:spPr>
        <p:txBody>
          <a:bodyPr>
            <a:normAutofit lnSpcReduction="10000"/>
          </a:bodyPr>
          <a:lstStyle/>
          <a:p>
            <a:pPr lvl="1">
              <a:buClr>
                <a:srgbClr val="FF0000"/>
              </a:buClr>
            </a:pPr>
            <a:r>
              <a:rPr lang="en-US" dirty="0" smtClean="0"/>
              <a:t>  Implementation of a common productivity software for use by all academic </a:t>
            </a:r>
            <a:r>
              <a:rPr lang="en-US" dirty="0" smtClean="0"/>
              <a:t>colleges</a:t>
            </a:r>
          </a:p>
          <a:p>
            <a:pPr marL="365760" lvl="1" indent="0">
              <a:buClr>
                <a:srgbClr val="FF0000"/>
              </a:buClr>
              <a:buNone/>
            </a:pPr>
            <a:endParaRPr lang="en-US" dirty="0" smtClean="0"/>
          </a:p>
          <a:p>
            <a:pPr lvl="1">
              <a:buClr>
                <a:srgbClr val="FF0000"/>
              </a:buClr>
            </a:pPr>
            <a:r>
              <a:rPr lang="en-US" dirty="0"/>
              <a:t> </a:t>
            </a:r>
            <a:r>
              <a:rPr lang="en-US" dirty="0" smtClean="0"/>
              <a:t> Academic restructuring of colleges and other academic units will be discussed and a </a:t>
            </a:r>
            <a:r>
              <a:rPr lang="en-US" dirty="0" smtClean="0"/>
              <a:t>plan will be developed</a:t>
            </a:r>
          </a:p>
          <a:p>
            <a:pPr marL="365760" lvl="1" indent="0">
              <a:buClr>
                <a:srgbClr val="FF0000"/>
              </a:buClr>
              <a:buNone/>
            </a:pPr>
            <a:endParaRPr lang="en-US" dirty="0" smtClean="0"/>
          </a:p>
          <a:p>
            <a:pPr lvl="1">
              <a:buClr>
                <a:srgbClr val="FF0000"/>
              </a:buClr>
            </a:pPr>
            <a:r>
              <a:rPr lang="en-US" dirty="0"/>
              <a:t> </a:t>
            </a:r>
            <a:r>
              <a:rPr lang="en-US" dirty="0" smtClean="0"/>
              <a:t> Faculty equity requests </a:t>
            </a:r>
            <a:r>
              <a:rPr lang="en-US" dirty="0" smtClean="0"/>
              <a:t>are due to AAR </a:t>
            </a:r>
            <a:r>
              <a:rPr lang="en-US" dirty="0" smtClean="0"/>
              <a:t>by Dec. 1, 2014 </a:t>
            </a:r>
            <a:r>
              <a:rPr lang="en-US" dirty="0" smtClean="0"/>
              <a:t>for </a:t>
            </a:r>
            <a:r>
              <a:rPr lang="en-US" dirty="0" smtClean="0"/>
              <a:t>consideration for the next academic year. </a:t>
            </a:r>
            <a:r>
              <a:rPr lang="en-US" dirty="0" smtClean="0"/>
              <a:t>Each </a:t>
            </a:r>
            <a:r>
              <a:rPr lang="en-US" dirty="0" smtClean="0"/>
              <a:t>college will provide additional information concerning the due date for submission to the chair and dean.</a:t>
            </a:r>
            <a:endParaRPr lang="en-US" dirty="0"/>
          </a:p>
        </p:txBody>
      </p:sp>
    </p:spTree>
    <p:extLst>
      <p:ext uri="{BB962C8B-B14F-4D97-AF65-F5344CB8AC3E}">
        <p14:creationId xmlns:p14="http://schemas.microsoft.com/office/powerpoint/2010/main" val="356384195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TotalTime>
  <Words>845</Words>
  <Application>Microsoft Macintosh PowerPoint</Application>
  <PresentationFormat>On-screen Show (4:3)</PresentationFormat>
  <Paragraphs>79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Pushpin</vt:lpstr>
      <vt:lpstr>Academic Affairs of</vt:lpstr>
      <vt:lpstr>Results of The Higher Learning Commission Visit </vt:lpstr>
      <vt:lpstr>HLC Standard Pathway</vt:lpstr>
      <vt:lpstr>How is     MeASUred?</vt:lpstr>
      <vt:lpstr>State Performance Funding Measures</vt:lpstr>
      <vt:lpstr>Focus for AY 2014-2015</vt:lpstr>
      <vt:lpstr>Focus continued…</vt:lpstr>
      <vt:lpstr>Research and Scholarship Seed Grants  Faculty Development Funds</vt:lpstr>
      <vt:lpstr>New initiatives this fall…</vt:lpstr>
      <vt:lpstr>As the semester begins…</vt:lpstr>
      <vt:lpstr>PowerPoint Presentation</vt:lpstr>
      <vt:lpstr>Our First Year Students  are our future…</vt:lpstr>
      <vt:lpstr>Support the Red Wolves!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Affairs of</dc:title>
  <dc:creator>LYNITA M COOKSEY</dc:creator>
  <cp:lastModifiedBy>LYNITA M COOKSEY</cp:lastModifiedBy>
  <cp:revision>27</cp:revision>
  <dcterms:created xsi:type="dcterms:W3CDTF">2014-08-11T18:54:53Z</dcterms:created>
  <dcterms:modified xsi:type="dcterms:W3CDTF">2014-08-12T19:49:51Z</dcterms:modified>
</cp:coreProperties>
</file>